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88" r:id="rId3"/>
    <p:sldId id="257" r:id="rId4"/>
    <p:sldId id="258" r:id="rId5"/>
    <p:sldId id="259" r:id="rId6"/>
    <p:sldId id="260" r:id="rId7"/>
    <p:sldId id="266" r:id="rId8"/>
    <p:sldId id="270" r:id="rId9"/>
    <p:sldId id="277" r:id="rId10"/>
    <p:sldId id="265" r:id="rId11"/>
    <p:sldId id="276" r:id="rId12"/>
    <p:sldId id="278" r:id="rId13"/>
    <p:sldId id="279" r:id="rId14"/>
    <p:sldId id="282" r:id="rId15"/>
    <p:sldId id="283" r:id="rId16"/>
    <p:sldId id="273" r:id="rId17"/>
    <p:sldId id="268" r:id="rId18"/>
    <p:sldId id="267" r:id="rId19"/>
    <p:sldId id="269" r:id="rId20"/>
    <p:sldId id="275" r:id="rId21"/>
    <p:sldId id="295" r:id="rId22"/>
    <p:sldId id="296" r:id="rId23"/>
    <p:sldId id="297" r:id="rId24"/>
    <p:sldId id="299" r:id="rId25"/>
    <p:sldId id="298" r:id="rId26"/>
    <p:sldId id="285" r:id="rId27"/>
    <p:sldId id="286" r:id="rId28"/>
    <p:sldId id="280" r:id="rId29"/>
    <p:sldId id="281" r:id="rId30"/>
    <p:sldId id="287" r:id="rId31"/>
    <p:sldId id="292" r:id="rId32"/>
    <p:sldId id="291" r:id="rId33"/>
    <p:sldId id="293" r:id="rId34"/>
    <p:sldId id="271" r:id="rId35"/>
    <p:sldId id="294" r:id="rId36"/>
    <p:sldId id="26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45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0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C32DE-F38C-470A-8B36-E25D6D99FED8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96A48-41B6-4A42-A309-CEC02BEB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65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Unknown number of contributors is the correct assumption in this case, and this</a:t>
            </a:r>
            <a:r>
              <a:rPr lang="en-US" baseline="0" dirty="0" smtClean="0"/>
              <a:t> lab should be applauded where other labs fail to make this distinction.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62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examples of genotypes accounted for by</a:t>
            </a:r>
            <a:r>
              <a:rPr lang="en-US" baseline="0" dirty="0" smtClean="0"/>
              <a:t> this statistical calculation. This explanation necessarily requires two contributors because A and B each account for only one of the two alleles observed at TH01.</a:t>
            </a:r>
            <a:endParaRPr lang="en-US" dirty="0" smtClean="0"/>
          </a:p>
          <a:p>
            <a:r>
              <a:rPr lang="en-US" dirty="0" smtClean="0"/>
              <a:t>Where _ can</a:t>
            </a:r>
            <a:r>
              <a:rPr lang="en-US" baseline="0" dirty="0" smtClean="0"/>
              <a:t> be any allele, including the one already indicated or dropout.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36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problem, so let’s explore what explanations</a:t>
            </a:r>
            <a:r>
              <a:rPr lang="en-US" baseline="0" dirty="0" smtClean="0"/>
              <a:t> could involve multiple contributors.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45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Testimony at admissibility hearing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29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Testimony at admissibility hearing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376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Testimony at admissibility hearing with a corrected, specific explanation of the meaning</a:t>
            </a:r>
            <a:r>
              <a:rPr lang="en-US" baseline="0" dirty="0" smtClean="0"/>
              <a:t> of the calculated stat. The final stat provides an answer to a question that was never asked, though the lab claims it is relevant to the investigation.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566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78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problem, so let’s explore what explanations</a:t>
            </a:r>
            <a:r>
              <a:rPr lang="en-US" baseline="0" dirty="0" smtClean="0"/>
              <a:t> could involve multiple contributors.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17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_ can</a:t>
            </a:r>
            <a:r>
              <a:rPr lang="en-US" baseline="0" dirty="0" smtClean="0"/>
              <a:t> be any allele, including the one already indicated or dropout.</a:t>
            </a:r>
          </a:p>
          <a:p>
            <a:r>
              <a:rPr lang="en-US" baseline="0" dirty="0" smtClean="0"/>
              <a:t>These hypothetical contributors can account for the observed data in the “minimal” minor. But they are not accounted for by the statistic reported by the laboratory.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985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_ can</a:t>
            </a:r>
            <a:r>
              <a:rPr lang="en-US" baseline="0" dirty="0" smtClean="0"/>
              <a:t> be any allele, including the one already indicated.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202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one locus, the</a:t>
            </a:r>
            <a:r>
              <a:rPr lang="en-US" baseline="0" dirty="0" smtClean="0"/>
              <a:t> two major peaks were 28x and 32x larger than the single minor peak.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11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Artificial</a:t>
            </a:r>
            <a:r>
              <a:rPr lang="en-US" baseline="0" dirty="0" smtClean="0"/>
              <a:t> profile similar to the one presented in the case.</a:t>
            </a:r>
          </a:p>
          <a:p>
            <a:r>
              <a:rPr lang="en-US" baseline="0" dirty="0" smtClean="0"/>
              <a:t>Additional concerns were voiced about the allele calling, but not about these five called alleles.</a:t>
            </a:r>
            <a:endParaRPr lang="en-US" dirty="0" smtClean="0"/>
          </a:p>
          <a:p>
            <a:r>
              <a:rPr lang="en-US" dirty="0" smtClean="0"/>
              <a:t>Dropout </a:t>
            </a:r>
            <a:r>
              <a:rPr lang="en-US" dirty="0" smtClean="0"/>
              <a:t>must have occurred if the suspect is included:</a:t>
            </a:r>
            <a:r>
              <a:rPr lang="en-US" baseline="0" dirty="0" smtClean="0"/>
              <a:t> D7, CSF, D3, D16, D2, D19, </a:t>
            </a:r>
            <a:r>
              <a:rPr lang="en-US" baseline="0" dirty="0" err="1" smtClean="0"/>
              <a:t>vWA</a:t>
            </a:r>
            <a:r>
              <a:rPr lang="en-US" baseline="0" dirty="0" smtClean="0"/>
              <a:t>, TPOX, D18, D5, FGA</a:t>
            </a:r>
            <a:r>
              <a:rPr lang="en-US" baseline="0" dirty="0" smtClean="0"/>
              <a:t>.</a:t>
            </a:r>
            <a:endParaRPr lang="en-US" dirty="0" smtClean="0"/>
          </a:p>
          <a:p>
            <a:r>
              <a:rPr lang="en-US" dirty="0" err="1" smtClean="0"/>
              <a:t>Amelogenin</a:t>
            </a:r>
            <a:r>
              <a:rPr lang="en-US" dirty="0" smtClean="0"/>
              <a:t> isn’t used in statistics.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78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Missing the 19</a:t>
            </a:r>
            <a:r>
              <a:rPr lang="en-US" baseline="0" dirty="0" smtClean="0"/>
              <a:t> @ D2 and 18 @ D18 – Dropout MUST have occurred if suspect is included.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36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8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94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41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01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12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_ is any allele, including dropout.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6A48-41B6-4A42-A309-CEC02BEB22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9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D179-F4E1-4464-A93F-3F4F88C5123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F7D6-2053-4D53-A746-72AD7AC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6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D179-F4E1-4464-A93F-3F4F88C5123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F7D6-2053-4D53-A746-72AD7AC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87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D179-F4E1-4464-A93F-3F4F88C5123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F7D6-2053-4D53-A746-72AD7AC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9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D179-F4E1-4464-A93F-3F4F88C5123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F7D6-2053-4D53-A746-72AD7AC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2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D179-F4E1-4464-A93F-3F4F88C5123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F7D6-2053-4D53-A746-72AD7AC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8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D179-F4E1-4464-A93F-3F4F88C5123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F7D6-2053-4D53-A746-72AD7AC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0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D179-F4E1-4464-A93F-3F4F88C5123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F7D6-2053-4D53-A746-72AD7AC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5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D179-F4E1-4464-A93F-3F4F88C5123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F7D6-2053-4D53-A746-72AD7AC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8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D179-F4E1-4464-A93F-3F4F88C5123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F7D6-2053-4D53-A746-72AD7AC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D179-F4E1-4464-A93F-3F4F88C5123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F7D6-2053-4D53-A746-72AD7AC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0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D179-F4E1-4464-A93F-3F4F88C5123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F7D6-2053-4D53-A746-72AD7AC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3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D179-F4E1-4464-A93F-3F4F88C5123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BF7D6-2053-4D53-A746-72AD7AC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8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wland@Bioforensics.com" TargetMode="External"/><Relationship Id="rId2" Type="http://schemas.openxmlformats.org/officeDocument/2006/relationships/hyperlink" Target="mailto:Dan.Krane@Wright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dams@Bioforensics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Rowland@Bioforensics.com" TargetMode="External"/><Relationship Id="rId2" Type="http://schemas.openxmlformats.org/officeDocument/2006/relationships/hyperlink" Target="mailto:Dan.Krane@Wright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bioforensics.com/" TargetMode="External"/><Relationship Id="rId4" Type="http://schemas.openxmlformats.org/officeDocument/2006/relationships/hyperlink" Target="mailto:Adams@Bioforensics.com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5175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Disputed DNA Stats for a Low-level </a:t>
            </a:r>
            <a:r>
              <a:rPr lang="en-US" dirty="0" smtClean="0">
                <a:latin typeface="+mn-lt"/>
              </a:rPr>
              <a:t>Sample: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A </a:t>
            </a:r>
            <a:r>
              <a:rPr lang="en-US" dirty="0">
                <a:latin typeface="+mn-lt"/>
              </a:rPr>
              <a:t>Case </a:t>
            </a:r>
            <a:r>
              <a:rPr lang="en-US" dirty="0" smtClean="0">
                <a:latin typeface="+mn-lt"/>
              </a:rPr>
              <a:t>Study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52775"/>
            <a:ext cx="7772400" cy="1655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By</a:t>
            </a:r>
          </a:p>
          <a:p>
            <a:r>
              <a:rPr lang="en-US" sz="3200" dirty="0" smtClean="0"/>
              <a:t>Dan </a:t>
            </a:r>
            <a:r>
              <a:rPr lang="en-US" sz="3200" dirty="0" err="1" smtClean="0"/>
              <a:t>Krane</a:t>
            </a:r>
            <a:r>
              <a:rPr lang="en-US" sz="3200" dirty="0" smtClean="0"/>
              <a:t> – </a:t>
            </a:r>
            <a:r>
              <a:rPr lang="en-US" sz="3200" dirty="0" smtClean="0">
                <a:hlinkClick r:id="rId2"/>
              </a:rPr>
              <a:t>Dan.Krane@Wright.edu</a:t>
            </a:r>
            <a:endParaRPr lang="en-US" sz="3200" dirty="0" smtClean="0"/>
          </a:p>
          <a:p>
            <a:r>
              <a:rPr lang="en-US" sz="3200" dirty="0" smtClean="0"/>
              <a:t>Carrie Rowland – </a:t>
            </a:r>
            <a:r>
              <a:rPr lang="en-US" sz="3200" dirty="0" smtClean="0">
                <a:hlinkClick r:id="rId3"/>
              </a:rPr>
              <a:t>Rowland@Bioforensics.com</a:t>
            </a:r>
            <a:endParaRPr lang="en-US" sz="3200" dirty="0" smtClean="0"/>
          </a:p>
          <a:p>
            <a:r>
              <a:rPr lang="en-US" sz="3200" dirty="0" smtClean="0"/>
              <a:t>Nathan Adams – </a:t>
            </a:r>
            <a:r>
              <a:rPr lang="en-US" sz="3200" dirty="0" smtClean="0">
                <a:hlinkClick r:id="rId4"/>
              </a:rPr>
              <a:t>Adams@Bioforensics.com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94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TH01 – 6, 9.3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600786"/>
              </p:ext>
            </p:extLst>
          </p:nvPr>
        </p:nvGraphicFramePr>
        <p:xfrm>
          <a:off x="628650" y="1690689"/>
          <a:ext cx="7886700" cy="4547235"/>
        </p:xfrm>
        <a:graphic>
          <a:graphicData uri="http://schemas.openxmlformats.org/drawingml/2006/table">
            <a:tbl>
              <a:tblPr/>
              <a:tblGrid>
                <a:gridCol w="3157538"/>
                <a:gridCol w="4729162"/>
              </a:tblGrid>
              <a:tr h="479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400" b="1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</a:t>
                      </a:r>
                      <a:endParaRPr lang="en-US" sz="5400" b="1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400" b="1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Profiles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39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9.3</a:t>
                      </a:r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6, all but 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39435"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9.3,9.3</a:t>
                      </a:r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39435"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9.3, </a:t>
                      </a:r>
                      <a:r>
                        <a:rPr lang="en-US" sz="4000" b="0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 but </a:t>
                      </a:r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9.3</a:t>
                      </a:r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39435"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-</a:t>
                      </a:r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6,9.3</a:t>
                      </a:r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1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Locus Freq.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0.633</a:t>
                      </a:r>
                      <a:endParaRPr lang="en-US" sz="4000" b="1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14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D13 - 11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871359"/>
              </p:ext>
            </p:extLst>
          </p:nvPr>
        </p:nvGraphicFramePr>
        <p:xfrm>
          <a:off x="628650" y="1690689"/>
          <a:ext cx="7886700" cy="2689860"/>
        </p:xfrm>
        <a:graphic>
          <a:graphicData uri="http://schemas.openxmlformats.org/drawingml/2006/table">
            <a:tbl>
              <a:tblPr/>
              <a:tblGrid>
                <a:gridCol w="3157538"/>
                <a:gridCol w="4729162"/>
              </a:tblGrid>
              <a:tr h="479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400" b="1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</a:t>
                      </a:r>
                      <a:endParaRPr lang="en-US" sz="5400" b="1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400" b="1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Profiles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11</a:t>
                      </a:r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11, 11</a:t>
                      </a:r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39435"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11, </a:t>
                      </a:r>
                      <a:r>
                        <a:rPr lang="en-US" sz="4000" b="0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 but </a:t>
                      </a:r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11</a:t>
                      </a:r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1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Locus Freq.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0.524</a:t>
                      </a:r>
                      <a:endParaRPr lang="en-US" sz="4000" b="1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86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D2 - 19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341791"/>
              </p:ext>
            </p:extLst>
          </p:nvPr>
        </p:nvGraphicFramePr>
        <p:xfrm>
          <a:off x="628650" y="1690689"/>
          <a:ext cx="7886700" cy="2689860"/>
        </p:xfrm>
        <a:graphic>
          <a:graphicData uri="http://schemas.openxmlformats.org/drawingml/2006/table">
            <a:tbl>
              <a:tblPr/>
              <a:tblGrid>
                <a:gridCol w="3157538"/>
                <a:gridCol w="4729162"/>
              </a:tblGrid>
              <a:tr h="479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400" b="1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</a:t>
                      </a:r>
                      <a:endParaRPr lang="en-US" sz="5400" b="1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400" b="1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Profiles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19</a:t>
                      </a:r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19, 19</a:t>
                      </a:r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39435"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19, </a:t>
                      </a:r>
                      <a:r>
                        <a:rPr lang="en-US" sz="4000" b="0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 but </a:t>
                      </a:r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19</a:t>
                      </a:r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1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Locus Freq.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0.059</a:t>
                      </a:r>
                      <a:endParaRPr lang="en-US" sz="4000" b="1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73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D18 - 14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866431"/>
              </p:ext>
            </p:extLst>
          </p:nvPr>
        </p:nvGraphicFramePr>
        <p:xfrm>
          <a:off x="628650" y="1690689"/>
          <a:ext cx="7886700" cy="2689860"/>
        </p:xfrm>
        <a:graphic>
          <a:graphicData uri="http://schemas.openxmlformats.org/drawingml/2006/table">
            <a:tbl>
              <a:tblPr/>
              <a:tblGrid>
                <a:gridCol w="3157538"/>
                <a:gridCol w="4729162"/>
              </a:tblGrid>
              <a:tr h="479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400" b="1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Allele</a:t>
                      </a:r>
                      <a:endParaRPr lang="en-US" sz="5400" b="1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400" b="1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Profiles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14</a:t>
                      </a:r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14, 14</a:t>
                      </a:r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39435"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14, </a:t>
                      </a:r>
                      <a:r>
                        <a:rPr lang="en-US" sz="4000" b="0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 but </a:t>
                      </a:r>
                      <a:r>
                        <a:rPr lang="en-US" sz="4000" b="0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14</a:t>
                      </a:r>
                      <a:endParaRPr lang="en-US" sz="4000" b="0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1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Locus Freq.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0.231</a:t>
                      </a:r>
                      <a:endParaRPr lang="en-US" sz="4000" b="1" i="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73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“Minimal” minor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177675"/>
              </p:ext>
            </p:extLst>
          </p:nvPr>
        </p:nvGraphicFramePr>
        <p:xfrm>
          <a:off x="628650" y="2061976"/>
          <a:ext cx="7886700" cy="4267200"/>
        </p:xfrm>
        <a:graphic>
          <a:graphicData uri="http://schemas.openxmlformats.org/drawingml/2006/table">
            <a:tbl>
              <a:tblPr/>
              <a:tblGrid>
                <a:gridCol w="1795461"/>
                <a:gridCol w="2074171"/>
                <a:gridCol w="4017068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Minor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THO1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6, 9.3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[6, 6] [9.3, 9.3]</a:t>
                      </a:r>
                    </a:p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[6,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9.3]</a:t>
                      </a:r>
                    </a:p>
                    <a:p>
                      <a:pPr algn="ctr" fontAlgn="ctr"/>
                      <a:r>
                        <a:rPr lang="en-US" sz="3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[6, _]</a:t>
                      </a:r>
                    </a:p>
                    <a:p>
                      <a:pPr algn="ctr" fontAlgn="ctr"/>
                      <a:r>
                        <a:rPr lang="en-US" sz="3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[9.3, _]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D13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[11, 11] [11,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_]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D2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[19,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19] [19, _]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D18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F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[14, 14] [14, _]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04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Contributors accounted</a:t>
            </a:r>
            <a:br>
              <a:rPr lang="en-US" dirty="0" smtClean="0"/>
            </a:br>
            <a:r>
              <a:rPr lang="en-US" dirty="0" smtClean="0"/>
              <a:t>for by reported stat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357184"/>
              </p:ext>
            </p:extLst>
          </p:nvPr>
        </p:nvGraphicFramePr>
        <p:xfrm>
          <a:off x="628650" y="2855596"/>
          <a:ext cx="7886700" cy="2889885"/>
        </p:xfrm>
        <a:graphic>
          <a:graphicData uri="http://schemas.openxmlformats.org/drawingml/2006/table">
            <a:tbl>
              <a:tblPr/>
              <a:tblGrid>
                <a:gridCol w="1971675"/>
                <a:gridCol w="1971675"/>
                <a:gridCol w="1971675"/>
                <a:gridCol w="1971675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Minor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THO1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6, 9.3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9.3,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D13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11,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11,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D2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19,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19,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D18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F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14,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14,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21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stat </a:t>
            </a:r>
            <a:r>
              <a:rPr lang="en-US" dirty="0" smtClean="0"/>
              <a:t>vs.</a:t>
            </a:r>
            <a:br>
              <a:rPr lang="en-US" dirty="0" smtClean="0"/>
            </a:br>
            <a:r>
              <a:rPr lang="en-US" dirty="0" smtClean="0"/>
              <a:t>SWGDAM </a:t>
            </a:r>
            <a:r>
              <a:rPr lang="en-US" dirty="0" smtClean="0"/>
              <a:t>modified RMP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Defense: “… SWGDAM </a:t>
            </a:r>
            <a:r>
              <a:rPr lang="en-US" dirty="0"/>
              <a:t>specifically says </a:t>
            </a:r>
            <a:r>
              <a:rPr lang="en-US" dirty="0" smtClean="0"/>
              <a:t>… you </a:t>
            </a:r>
            <a:r>
              <a:rPr lang="en-US" dirty="0" smtClean="0"/>
              <a:t>could </a:t>
            </a:r>
            <a:r>
              <a:rPr lang="en-US" dirty="0"/>
              <a:t>only use a modified RMP when you actually </a:t>
            </a:r>
            <a:r>
              <a:rPr lang="en-US" dirty="0" smtClean="0"/>
              <a:t>assume </a:t>
            </a:r>
            <a:r>
              <a:rPr lang="en-US" dirty="0"/>
              <a:t>a </a:t>
            </a:r>
            <a:r>
              <a:rPr lang="en-US" dirty="0" smtClean="0"/>
              <a:t>particular number </a:t>
            </a:r>
            <a:r>
              <a:rPr lang="en-US" dirty="0"/>
              <a:t>of contributors, right</a:t>
            </a:r>
            <a:r>
              <a:rPr lang="en-US" dirty="0" smtClean="0"/>
              <a:t>?”</a:t>
            </a:r>
          </a:p>
          <a:p>
            <a:pPr marL="0" indent="0">
              <a:buNone/>
            </a:pPr>
            <a:r>
              <a:rPr lang="en-US" dirty="0" smtClean="0"/>
              <a:t>Lab: “They actually say the unrestricted. They don't use the term ‘modified’, so we're modifying it.”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SWGDAM – modified RMP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 Statistical Analysis of DNA Typing Results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“…this </a:t>
            </a:r>
            <a:r>
              <a:rPr lang="en-US" dirty="0"/>
              <a:t>document also applies the term RMP to mixture calculations where the number of contributors is assumed (this has sometimes been referred to as a </a:t>
            </a:r>
            <a:r>
              <a:rPr lang="en-US" dirty="0" smtClean="0"/>
              <a:t>‘</a:t>
            </a:r>
            <a:r>
              <a:rPr lang="en-US" dirty="0" smtClean="0"/>
              <a:t>modified RMP’).”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Random Match Probability (</a:t>
            </a:r>
            <a:r>
              <a:rPr lang="en-US" dirty="0" err="1" smtClean="0"/>
              <a:t>mRMP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“By definition, the RMP is calculated on a single-source profile, so for a mixture sample, … this approach is often called a ‘modified’ RMP (</a:t>
            </a:r>
            <a:r>
              <a:rPr lang="en-US" dirty="0" err="1" smtClean="0"/>
              <a:t>mRMP</a:t>
            </a:r>
            <a:r>
              <a:rPr lang="en-US" dirty="0" smtClean="0"/>
              <a:t>).” (Butler </a:t>
            </a:r>
            <a:r>
              <a:rPr lang="en-US" dirty="0" smtClean="0"/>
              <a:t>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By using the RMP nomenclature, these calculations are distinguished from the CPI nomenclature which is commonly thought of in terms of a mixture calculation that makes no assumption as to the number of contributors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SWGDAM – RMP vs. CPI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Employees of Forensic </a:t>
            </a:r>
            <a:r>
              <a:rPr lang="en-US" dirty="0" err="1" smtClean="0"/>
              <a:t>Bioinformatic</a:t>
            </a:r>
            <a:r>
              <a:rPr lang="en-US" dirty="0" smtClean="0"/>
              <a:t> Services,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98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Defense: “</a:t>
            </a:r>
            <a:r>
              <a:rPr lang="en-US" dirty="0"/>
              <a:t>But didn't the ultimate number you came up with assume </a:t>
            </a:r>
            <a:r>
              <a:rPr lang="en-US" dirty="0" smtClean="0"/>
              <a:t>that it </a:t>
            </a:r>
            <a:r>
              <a:rPr lang="en-US" dirty="0"/>
              <a:t>was all from the same person</a:t>
            </a:r>
            <a:r>
              <a:rPr lang="en-US" dirty="0" smtClean="0"/>
              <a:t>?”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Lab: “No</a:t>
            </a:r>
            <a:r>
              <a:rPr lang="en-US" dirty="0"/>
              <a:t>, it did not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6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lab said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“…statistically </a:t>
            </a:r>
            <a:r>
              <a:rPr lang="en-US" dirty="0"/>
              <a:t>I'm taking into account any dropout </a:t>
            </a:r>
            <a:r>
              <a:rPr lang="en-US" dirty="0" smtClean="0"/>
              <a:t>that could </a:t>
            </a:r>
            <a:r>
              <a:rPr lang="en-US" dirty="0"/>
              <a:t>possibly be occurring </a:t>
            </a:r>
            <a:r>
              <a:rPr lang="en-US" i="1" dirty="0"/>
              <a:t>instead of saying </a:t>
            </a:r>
            <a:r>
              <a:rPr lang="en-US" dirty="0"/>
              <a:t>that all those </a:t>
            </a:r>
            <a:r>
              <a:rPr lang="en-US" dirty="0" smtClean="0"/>
              <a:t>alleles are </a:t>
            </a:r>
            <a:r>
              <a:rPr lang="en-US" dirty="0"/>
              <a:t>there and it's that one </a:t>
            </a:r>
            <a:r>
              <a:rPr lang="en-US" dirty="0" smtClean="0"/>
              <a:t>person</a:t>
            </a:r>
            <a:r>
              <a:rPr lang="en-US" dirty="0" smtClean="0"/>
              <a:t>…” [emphasis added]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4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calculations 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TH01 locus, a contributor must have a 6 or a 9.3</a:t>
            </a:r>
          </a:p>
          <a:p>
            <a:r>
              <a:rPr lang="en-US" dirty="0" smtClean="0"/>
              <a:t>At the other three loci, a contributor must have the observed allele</a:t>
            </a:r>
          </a:p>
          <a:p>
            <a:r>
              <a:rPr lang="en-US" dirty="0" smtClean="0"/>
              <a:t>Reported cumulative product</a:t>
            </a:r>
          </a:p>
        </p:txBody>
      </p:sp>
    </p:spTree>
    <p:extLst>
      <p:ext uri="{BB962C8B-B14F-4D97-AF65-F5344CB8AC3E}">
        <p14:creationId xmlns:p14="http://schemas.microsoft.com/office/powerpoint/2010/main" val="84515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“statistically I’m taking into account any </a:t>
            </a:r>
            <a:r>
              <a:rPr lang="en-US" dirty="0"/>
              <a:t>dropout that could possibly be occurring” … as long as </a:t>
            </a:r>
            <a:r>
              <a:rPr lang="en-US" dirty="0" smtClean="0"/>
              <a:t>the dropout is always for alleles </a:t>
            </a:r>
            <a:r>
              <a:rPr lang="en-US" dirty="0"/>
              <a:t>we didn’t see and the contributor(s) otherwise </a:t>
            </a:r>
            <a:r>
              <a:rPr lang="en-US" dirty="0" smtClean="0"/>
              <a:t>match the observed “minimal” minor profile at one allele per locus.</a:t>
            </a:r>
          </a:p>
        </p:txBody>
      </p:sp>
    </p:spTree>
    <p:extLst>
      <p:ext uri="{BB962C8B-B14F-4D97-AF65-F5344CB8AC3E}">
        <p14:creationId xmlns:p14="http://schemas.microsoft.com/office/powerpoint/2010/main" val="34925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Contributors accounted</a:t>
            </a:r>
            <a:br>
              <a:rPr lang="en-US" dirty="0" smtClean="0"/>
            </a:br>
            <a:r>
              <a:rPr lang="en-US" dirty="0" smtClean="0"/>
              <a:t>for by reported stat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357184"/>
              </p:ext>
            </p:extLst>
          </p:nvPr>
        </p:nvGraphicFramePr>
        <p:xfrm>
          <a:off x="628650" y="2855596"/>
          <a:ext cx="7886700" cy="2889885"/>
        </p:xfrm>
        <a:graphic>
          <a:graphicData uri="http://schemas.openxmlformats.org/drawingml/2006/table">
            <a:tbl>
              <a:tblPr/>
              <a:tblGrid>
                <a:gridCol w="1971675"/>
                <a:gridCol w="1971675"/>
                <a:gridCol w="1971675"/>
                <a:gridCol w="1971675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Minor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THO1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6, 9.3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9.3,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D13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11,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11,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D2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19,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19,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D18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F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14,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14,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What if we allow for locus dropout?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2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0876"/>
            <a:ext cx="7886700" cy="1325563"/>
          </a:xfrm>
        </p:spPr>
        <p:txBody>
          <a:bodyPr/>
          <a:lstStyle/>
          <a:p>
            <a:r>
              <a:rPr lang="en-US" dirty="0" smtClean="0"/>
              <a:t>Contributors</a:t>
            </a:r>
            <a:br>
              <a:rPr lang="en-US" dirty="0" smtClean="0"/>
            </a:br>
            <a:r>
              <a:rPr lang="en-US" dirty="0" smtClean="0"/>
              <a:t>NOT accounted</a:t>
            </a:r>
            <a:br>
              <a:rPr lang="en-US" dirty="0" smtClean="0"/>
            </a:br>
            <a:r>
              <a:rPr lang="en-US" dirty="0" smtClean="0"/>
              <a:t>for by reported stat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796359"/>
              </p:ext>
            </p:extLst>
          </p:nvPr>
        </p:nvGraphicFramePr>
        <p:xfrm>
          <a:off x="628650" y="2814320"/>
          <a:ext cx="7886700" cy="2889885"/>
        </p:xfrm>
        <a:graphic>
          <a:graphicData uri="http://schemas.openxmlformats.org/drawingml/2006/table">
            <a:tbl>
              <a:tblPr/>
              <a:tblGrid>
                <a:gridCol w="1971675"/>
                <a:gridCol w="1971675"/>
                <a:gridCol w="1971675"/>
                <a:gridCol w="1971675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Minor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THO1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6, 9.3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9.3,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D13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_,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11,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D2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19,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_,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D18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F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14,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14,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00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0876"/>
            <a:ext cx="7886700" cy="1325563"/>
          </a:xfrm>
        </p:spPr>
        <p:txBody>
          <a:bodyPr/>
          <a:lstStyle/>
          <a:p>
            <a:r>
              <a:rPr lang="en-US" dirty="0" smtClean="0"/>
              <a:t>Contributors</a:t>
            </a:r>
            <a:br>
              <a:rPr lang="en-US" dirty="0" smtClean="0"/>
            </a:br>
            <a:r>
              <a:rPr lang="en-US" dirty="0" smtClean="0"/>
              <a:t>NOT accounted</a:t>
            </a:r>
            <a:br>
              <a:rPr lang="en-US" dirty="0" smtClean="0"/>
            </a:br>
            <a:r>
              <a:rPr lang="en-US" dirty="0" smtClean="0"/>
              <a:t>for by reported stat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023920"/>
              </p:ext>
            </p:extLst>
          </p:nvPr>
        </p:nvGraphicFramePr>
        <p:xfrm>
          <a:off x="628650" y="2814320"/>
          <a:ext cx="7886699" cy="2889885"/>
        </p:xfrm>
        <a:graphic>
          <a:graphicData uri="http://schemas.openxmlformats.org/drawingml/2006/table">
            <a:tbl>
              <a:tblPr/>
              <a:tblGrid>
                <a:gridCol w="1341357"/>
                <a:gridCol w="1549577"/>
                <a:gridCol w="1247809"/>
                <a:gridCol w="1873978"/>
                <a:gridCol w="1873978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Minor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THO1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6, 9.3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_,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9.3,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D13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_,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11,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_,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D2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19,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_,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_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D18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F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14,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14,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_, _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39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</a:t>
            </a:r>
            <a:r>
              <a:rPr lang="en-US" dirty="0" smtClean="0"/>
              <a:t>odification of” RMP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Lab: </a:t>
            </a:r>
            <a:r>
              <a:rPr lang="en-US" dirty="0" smtClean="0"/>
              <a:t>“…what </a:t>
            </a:r>
            <a:r>
              <a:rPr lang="en-US" dirty="0" smtClean="0"/>
              <a:t>our laboratory </a:t>
            </a:r>
            <a:r>
              <a:rPr lang="en-US" dirty="0"/>
              <a:t>uses is a </a:t>
            </a:r>
            <a:r>
              <a:rPr lang="en-US" dirty="0" smtClean="0"/>
              <a:t>modification </a:t>
            </a:r>
            <a:r>
              <a:rPr lang="en-US" dirty="0"/>
              <a:t>of an unrestricted </a:t>
            </a:r>
            <a:r>
              <a:rPr lang="en-US" dirty="0" smtClean="0"/>
              <a:t>random match probability.”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Defense: “And </a:t>
            </a:r>
            <a:r>
              <a:rPr lang="en-US" dirty="0"/>
              <a:t>is it modified because </a:t>
            </a:r>
            <a:r>
              <a:rPr lang="en-US" dirty="0" smtClean="0"/>
              <a:t>you're </a:t>
            </a:r>
            <a:r>
              <a:rPr lang="en-US" dirty="0"/>
              <a:t>applying it to </a:t>
            </a:r>
            <a:r>
              <a:rPr lang="en-US" dirty="0" smtClean="0"/>
              <a:t>unknown numbers </a:t>
            </a:r>
            <a:r>
              <a:rPr lang="en-US" dirty="0"/>
              <a:t>of contributors</a:t>
            </a:r>
            <a:r>
              <a:rPr lang="en-US" dirty="0" smtClean="0"/>
              <a:t>?”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Lab: “Yes</a:t>
            </a:r>
            <a:r>
              <a:rPr lang="en-US" dirty="0"/>
              <a:t>, that's correct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Defense: “Very </a:t>
            </a:r>
            <a:r>
              <a:rPr lang="en-US" dirty="0"/>
              <a:t>good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Lab: “And </a:t>
            </a:r>
            <a:r>
              <a:rPr lang="en-US" dirty="0"/>
              <a:t>it allows for dropout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“modification of” </a:t>
            </a:r>
            <a:r>
              <a:rPr lang="en-US" dirty="0" smtClean="0"/>
              <a:t>RMP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Lab: “</a:t>
            </a:r>
            <a:r>
              <a:rPr lang="en-US" dirty="0"/>
              <a:t>We've been using the same statistical </a:t>
            </a:r>
            <a:r>
              <a:rPr lang="en-US" dirty="0" smtClean="0"/>
              <a:t>calculations since </a:t>
            </a:r>
            <a:r>
              <a:rPr lang="en-US" dirty="0"/>
              <a:t>we started PCR STR testing 15 years ago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0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Alleged sexual assault</a:t>
            </a:r>
          </a:p>
          <a:p>
            <a:r>
              <a:rPr lang="en-US" dirty="0" smtClean="0"/>
              <a:t>Sample from underwear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nanogram</a:t>
            </a:r>
            <a:r>
              <a:rPr lang="en-US" dirty="0"/>
              <a:t> </a:t>
            </a:r>
            <a:r>
              <a:rPr lang="en-US" dirty="0" smtClean="0"/>
              <a:t>amplified, using </a:t>
            </a:r>
            <a:r>
              <a:rPr lang="en-US" dirty="0" err="1" smtClean="0"/>
              <a:t>Identifiler</a:t>
            </a:r>
            <a:r>
              <a:rPr lang="en-US" dirty="0" smtClean="0"/>
              <a:t>® (15 autosomal loci)</a:t>
            </a:r>
          </a:p>
          <a:p>
            <a:r>
              <a:rPr lang="en-US" dirty="0" smtClean="0"/>
              <a:t>Victim apparent major profile</a:t>
            </a:r>
          </a:p>
          <a:p>
            <a:r>
              <a:rPr lang="en-US" dirty="0" smtClean="0"/>
              <a:t>“Minimal” </a:t>
            </a:r>
            <a:r>
              <a:rPr lang="en-US" dirty="0" smtClean="0"/>
              <a:t>minor profile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59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Daubert</a:t>
            </a:r>
            <a:r>
              <a:rPr lang="en-US" dirty="0" smtClean="0"/>
              <a:t>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“…such a formula appears wholly contradictory to the only portion of the [SWGDAM] Guidelines that sound non-permissive.”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Daubert</a:t>
            </a:r>
            <a:r>
              <a:rPr lang="en-US" dirty="0" smtClean="0"/>
              <a:t>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“The formula [Lab] used did not rely on a conclusive determination whether allelic dropout had occurred or on a specific number of contributors, making its probability statistic misleading at best.”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Daubert</a:t>
            </a:r>
            <a:r>
              <a:rPr lang="en-US" dirty="0" smtClean="0"/>
              <a:t>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“Even if this Court were to determine that [Lab]’s formula, its application in this case, and the resulting statistical conclusion were reliable, the evidence fails the M.R.E. 403 balancing test. The probative value is minimal.”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Daubert</a:t>
            </a:r>
            <a:r>
              <a:rPr lang="en-US" dirty="0" smtClean="0"/>
              <a:t>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“…the probative value is outweighed by the danger of unfair prejudice, misleading the panel members, and waste of time.”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8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SWGDAM (2010) </a:t>
            </a:r>
            <a:r>
              <a:rPr lang="en-US" i="1" dirty="0"/>
              <a:t>Interpretation Guidelines for Autosomal STR </a:t>
            </a:r>
            <a:r>
              <a:rPr lang="en-US" i="1" dirty="0" smtClean="0"/>
              <a:t>Typing by Forensic DNA Laboratories</a:t>
            </a:r>
            <a:endParaRPr lang="en-US" i="1" dirty="0"/>
          </a:p>
          <a:p>
            <a:r>
              <a:rPr lang="en-US" dirty="0"/>
              <a:t>Butler, J. M. (2014). </a:t>
            </a:r>
            <a:r>
              <a:rPr lang="en-US" i="1" dirty="0"/>
              <a:t>Advanced topics in forensic DNA typing: interpretation</a:t>
            </a:r>
            <a:r>
              <a:rPr lang="en-US" dirty="0"/>
              <a:t>. Academic </a:t>
            </a:r>
            <a:r>
              <a:rPr lang="en-US" dirty="0" smtClean="0"/>
              <a:t>Press.</a:t>
            </a:r>
          </a:p>
          <a:p>
            <a:pPr lvl="1"/>
            <a:r>
              <a:rPr lang="en-US" dirty="0" smtClean="0"/>
              <a:t>Appendix 4, “Worked Mixture Example” by Michael Coble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213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5175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Disputed DNA Stats for a Low-level </a:t>
            </a:r>
            <a:r>
              <a:rPr lang="en-US" dirty="0" smtClean="0">
                <a:latin typeface="+mn-lt"/>
              </a:rPr>
              <a:t>Sample: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A </a:t>
            </a:r>
            <a:r>
              <a:rPr lang="en-US" dirty="0">
                <a:latin typeface="+mn-lt"/>
              </a:rPr>
              <a:t>Case </a:t>
            </a:r>
            <a:r>
              <a:rPr lang="en-US" dirty="0" smtClean="0">
                <a:latin typeface="+mn-lt"/>
              </a:rPr>
              <a:t>Study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52775"/>
            <a:ext cx="7772400" cy="1655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By</a:t>
            </a:r>
          </a:p>
          <a:p>
            <a:r>
              <a:rPr lang="en-US" sz="3200" dirty="0" smtClean="0"/>
              <a:t>Dan </a:t>
            </a:r>
            <a:r>
              <a:rPr lang="en-US" sz="3200" dirty="0" err="1" smtClean="0"/>
              <a:t>Krane</a:t>
            </a:r>
            <a:r>
              <a:rPr lang="en-US" sz="3200" dirty="0" smtClean="0"/>
              <a:t> – </a:t>
            </a:r>
            <a:r>
              <a:rPr lang="en-US" sz="3200" dirty="0" smtClean="0">
                <a:hlinkClick r:id="rId2"/>
              </a:rPr>
              <a:t>Dan.Krane@Wright.edu</a:t>
            </a:r>
            <a:endParaRPr lang="en-US" sz="3200" dirty="0" smtClean="0"/>
          </a:p>
          <a:p>
            <a:r>
              <a:rPr lang="en-US" sz="3200" dirty="0" smtClean="0"/>
              <a:t>Carrie Rowland – </a:t>
            </a:r>
            <a:r>
              <a:rPr lang="en-US" sz="3200" dirty="0" smtClean="0">
                <a:hlinkClick r:id="rId3"/>
              </a:rPr>
              <a:t>Rowland@Bioforensics.com</a:t>
            </a:r>
            <a:endParaRPr lang="en-US" sz="3200" dirty="0" smtClean="0"/>
          </a:p>
          <a:p>
            <a:r>
              <a:rPr lang="en-US" sz="3200" dirty="0" smtClean="0"/>
              <a:t>Nathan Adams – </a:t>
            </a:r>
            <a:r>
              <a:rPr lang="en-US" sz="3200" dirty="0" smtClean="0">
                <a:hlinkClick r:id="rId4"/>
              </a:rPr>
              <a:t>Adams@Bioforensics.com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00062" y="5729287"/>
            <a:ext cx="8143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Available at – </a:t>
            </a:r>
            <a:r>
              <a:rPr lang="en-US" sz="4000" dirty="0" smtClean="0">
                <a:hlinkClick r:id="rId5"/>
              </a:rPr>
              <a:t>www.bioforensics.com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26392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&gt; 12:1 mixture</a:t>
            </a:r>
          </a:p>
          <a:p>
            <a:r>
              <a:rPr lang="en-US" dirty="0" smtClean="0"/>
              <a:t>Stutter threshold applied per SOPs</a:t>
            </a:r>
          </a:p>
          <a:p>
            <a:r>
              <a:rPr lang="en-US" dirty="0" smtClean="0"/>
              <a:t>Evidence tested before references</a:t>
            </a:r>
          </a:p>
          <a:p>
            <a:r>
              <a:rPr lang="en-US" dirty="0" smtClean="0"/>
              <a:t>References tested before stats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03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596840"/>
              </p:ext>
            </p:extLst>
          </p:nvPr>
        </p:nvGraphicFramePr>
        <p:xfrm>
          <a:off x="977152" y="190314"/>
          <a:ext cx="6754905" cy="6227445"/>
        </p:xfrm>
        <a:graphic>
          <a:graphicData uri="http://schemas.openxmlformats.org/drawingml/2006/table">
            <a:tbl>
              <a:tblPr/>
              <a:tblGrid>
                <a:gridCol w="1350981"/>
                <a:gridCol w="1350981"/>
                <a:gridCol w="1350981"/>
                <a:gridCol w="1350981"/>
                <a:gridCol w="1350981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Vic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Major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Minor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D8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5A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13, 16</a:t>
                      </a:r>
                      <a:endParaRPr lang="en-US" sz="1800" b="1" i="0" u="none" strike="noStrike" dirty="0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16, 16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13, </a:t>
                      </a:r>
                      <a:r>
                        <a:rPr lang="en-US" sz="1800" b="1" i="1" u="none" strike="noStrike">
                          <a:solidFill>
                            <a:srgbClr val="06712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16 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D21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5A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27, 29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29, 33.2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27,</a:t>
                      </a:r>
                      <a:r>
                        <a:rPr lang="en-US" sz="1800" b="1" i="0" u="none" strike="noStrike">
                          <a:solidFill>
                            <a:srgbClr val="06712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1" u="none" strike="noStrike">
                          <a:solidFill>
                            <a:srgbClr val="06712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D7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5A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11, 11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11, 12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>
                          <a:solidFill>
                            <a:srgbClr val="06712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11, 11</a:t>
                      </a:r>
                      <a:endParaRPr lang="en-US" sz="1800" b="1" i="1" u="none" strike="noStrike">
                        <a:solidFill>
                          <a:srgbClr val="06712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CSF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5A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10, 11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9, 9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10, 11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D3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15, 18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15, 17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>
                          <a:solidFill>
                            <a:srgbClr val="06712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15, </a:t>
                      </a:r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800" b="1" i="1" u="none" strike="noStrike">
                        <a:solidFill>
                          <a:srgbClr val="06712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THO1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8, 9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6, 9.3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8, 9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6, 9.3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D13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10, 13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11, 11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10, 13</a:t>
                      </a:r>
                      <a:endParaRPr lang="en-US" sz="1800" b="1" i="0" u="none" strike="noStrike" dirty="0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D16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13, 13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12, 13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06712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13, 13</a:t>
                      </a:r>
                      <a:endParaRPr lang="en-US" sz="1800" b="1" i="1" u="none" strike="noStrike" dirty="0">
                        <a:solidFill>
                          <a:srgbClr val="06712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D2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18, 21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19, 23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18, 21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D19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F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13, 14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12, 16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13, 14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vWA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F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15, 17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14, 19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15, 17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TPOX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F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9, 10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10, 12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9, </a:t>
                      </a:r>
                      <a:r>
                        <a:rPr lang="en-US" sz="1800" b="1" i="1" u="none" strike="noStrike">
                          <a:solidFill>
                            <a:srgbClr val="06712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D18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F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16, 16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14, 18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16, 16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Amel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X, X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X, Y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>
                          <a:solidFill>
                            <a:srgbClr val="06712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X, X</a:t>
                      </a:r>
                      <a:endParaRPr lang="en-US" sz="1800" b="1" i="1" u="none" strike="noStrike">
                        <a:solidFill>
                          <a:srgbClr val="06712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06712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X,</a:t>
                      </a:r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 Y</a:t>
                      </a:r>
                      <a:endParaRPr lang="en-US" sz="1800" b="1" i="1" u="none" strike="noStrike" dirty="0">
                        <a:solidFill>
                          <a:srgbClr val="06712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D5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11, 12</a:t>
                      </a:r>
                      <a:endParaRPr lang="en-US" sz="1800" b="1" i="0" u="none" strike="noStrike" dirty="0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10, 10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11, 12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FGA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24, 25</a:t>
                      </a:r>
                      <a:endParaRPr lang="en-US" sz="1800" b="1" i="0" u="none" strike="noStrike" dirty="0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23, 26</a:t>
                      </a:r>
                      <a:endParaRPr lang="en-US" sz="18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24, 25</a:t>
                      </a:r>
                      <a:endParaRPr lang="en-US" sz="18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62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“Minimal” minor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605289"/>
              </p:ext>
            </p:extLst>
          </p:nvPr>
        </p:nvGraphicFramePr>
        <p:xfrm>
          <a:off x="628650" y="2061976"/>
          <a:ext cx="7886700" cy="2889885"/>
        </p:xfrm>
        <a:graphic>
          <a:graphicData uri="http://schemas.openxmlformats.org/drawingml/2006/table">
            <a:tbl>
              <a:tblPr/>
              <a:tblGrid>
                <a:gridCol w="1577340"/>
                <a:gridCol w="1577340"/>
                <a:gridCol w="1577340"/>
                <a:gridCol w="1577340"/>
                <a:gridCol w="157734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Vic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Major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Minor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THO1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8, 9</a:t>
                      </a:r>
                      <a:endParaRPr lang="en-US" sz="3200" b="1" i="0" u="none" strike="noStrike" dirty="0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6, 9.3</a:t>
                      </a:r>
                      <a:endParaRPr lang="en-US" sz="32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8, 9</a:t>
                      </a:r>
                      <a:endParaRPr lang="en-US" sz="3200" b="1" i="0" u="none" strike="noStrike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6, 9.3</a:t>
                      </a:r>
                      <a:endParaRPr lang="en-US" sz="32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D13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10, 13</a:t>
                      </a:r>
                      <a:endParaRPr lang="en-US" sz="3200" b="1" i="0" u="none" strike="noStrike" dirty="0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11, 11</a:t>
                      </a:r>
                      <a:endParaRPr lang="en-US" sz="32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10, 13</a:t>
                      </a:r>
                      <a:endParaRPr lang="en-US" sz="3200" b="1" i="0" u="none" strike="noStrike" dirty="0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32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D2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18, 21</a:t>
                      </a:r>
                      <a:endParaRPr lang="en-US" sz="3200" b="1" i="0" u="none" strike="noStrike" dirty="0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19, 23</a:t>
                      </a:r>
                      <a:endParaRPr lang="en-US" sz="32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18, 21</a:t>
                      </a:r>
                      <a:endParaRPr lang="en-US" sz="3200" b="1" i="0" u="none" strike="noStrike" dirty="0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32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D18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F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16, 16</a:t>
                      </a:r>
                      <a:endParaRPr lang="en-US" sz="3200" b="1" i="0" u="none" strike="noStrike" dirty="0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14, 18</a:t>
                      </a:r>
                      <a:endParaRPr lang="en-US" sz="32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16, 16</a:t>
                      </a:r>
                      <a:endParaRPr lang="en-US" sz="3200" b="1" i="0" u="none" strike="noStrike" dirty="0">
                        <a:solidFill>
                          <a:srgbClr val="CC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345ABC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3200" b="1" i="0" u="none" strike="noStrike" dirty="0">
                        <a:solidFill>
                          <a:srgbClr val="345AB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5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“Minimal” minor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alleles at 4 loci</a:t>
            </a:r>
          </a:p>
          <a:p>
            <a:r>
              <a:rPr lang="en-US" dirty="0" smtClean="0"/>
              <a:t>“1 or more than 1 contributors”</a:t>
            </a:r>
            <a:endParaRPr lang="en-US" dirty="0" smtClean="0"/>
          </a:p>
          <a:p>
            <a:r>
              <a:rPr lang="en-US" dirty="0" smtClean="0"/>
              <a:t>1 in 220 unrelated individuals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Calculated locus </a:t>
            </a:r>
            <a:r>
              <a:rPr lang="en-US" dirty="0" smtClean="0"/>
              <a:t>stats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413275"/>
              </p:ext>
            </p:extLst>
          </p:nvPr>
        </p:nvGraphicFramePr>
        <p:xfrm>
          <a:off x="2107406" y="1997075"/>
          <a:ext cx="4929188" cy="3472815"/>
        </p:xfrm>
        <a:graphic>
          <a:graphicData uri="http://schemas.openxmlformats.org/drawingml/2006/table">
            <a:tbl>
              <a:tblPr/>
              <a:tblGrid>
                <a:gridCol w="2464594"/>
                <a:gridCol w="2464594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Minor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THO1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0.633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D13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0.524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D2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0.059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D18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F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0.231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0.0045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650" y="5614988"/>
            <a:ext cx="7886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Or 1-in-220 unrelated individuals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86613" y="2671762"/>
            <a:ext cx="771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*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7186612" y="3272014"/>
            <a:ext cx="771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*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7186611" y="3872266"/>
            <a:ext cx="771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*</a:t>
            </a:r>
            <a:endParaRPr lang="en-US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7186610" y="4252999"/>
            <a:ext cx="771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=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0155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contention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Dropout + no </a:t>
            </a:r>
            <a:r>
              <a:rPr lang="en-US" dirty="0" smtClean="0"/>
              <a:t>assumed number of </a:t>
            </a:r>
            <a:r>
              <a:rPr lang="en-US" dirty="0" smtClean="0"/>
              <a:t>minor contributors</a:t>
            </a:r>
            <a:endParaRPr lang="en-US" dirty="0" smtClean="0"/>
          </a:p>
          <a:p>
            <a:r>
              <a:rPr lang="en-US" dirty="0" smtClean="0"/>
              <a:t>Nomenclature</a:t>
            </a:r>
            <a:endParaRPr lang="en-US" dirty="0"/>
          </a:p>
          <a:p>
            <a:pPr lvl="1"/>
            <a:r>
              <a:rPr lang="en-US" dirty="0"/>
              <a:t>Lab claimed to have “modified” the Random Match Probability (</a:t>
            </a:r>
            <a:r>
              <a:rPr lang="en-US" dirty="0" smtClean="0"/>
              <a:t>RMP)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0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“Minimal” minor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226027"/>
              </p:ext>
            </p:extLst>
          </p:nvPr>
        </p:nvGraphicFramePr>
        <p:xfrm>
          <a:off x="2994660" y="2061976"/>
          <a:ext cx="3154680" cy="2889885"/>
        </p:xfrm>
        <a:graphic>
          <a:graphicData uri="http://schemas.openxmlformats.org/drawingml/2006/table">
            <a:tbl>
              <a:tblPr/>
              <a:tblGrid>
                <a:gridCol w="1577340"/>
                <a:gridCol w="157734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Minor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THO1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6, 9.3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D13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D2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1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D18</a:t>
                      </a:r>
                    </a:p>
                  </a:txBody>
                  <a:tcPr marL="9525" marR="95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F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75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5797</TotalTime>
  <Words>1663</Words>
  <Application>Microsoft Office PowerPoint</Application>
  <PresentationFormat>On-screen Show (4:3)</PresentationFormat>
  <Paragraphs>385</Paragraphs>
  <Slides>36</Slides>
  <Notes>19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Helvetica</vt:lpstr>
      <vt:lpstr>Verdana</vt:lpstr>
      <vt:lpstr>Office Theme</vt:lpstr>
      <vt:lpstr>Disputed DNA Stats for a Low-level Sample: A Case Study</vt:lpstr>
      <vt:lpstr>Financial disclosure</vt:lpstr>
      <vt:lpstr>Case facts</vt:lpstr>
      <vt:lpstr>PowerPoint Presentation</vt:lpstr>
      <vt:lpstr>“Minimal” minor</vt:lpstr>
      <vt:lpstr>“Minimal” minor</vt:lpstr>
      <vt:lpstr>Calculated locus stats</vt:lpstr>
      <vt:lpstr>Points of contention</vt:lpstr>
      <vt:lpstr>“Minimal” minor</vt:lpstr>
      <vt:lpstr>TH01 – 6, 9.3</vt:lpstr>
      <vt:lpstr>D13 - 11</vt:lpstr>
      <vt:lpstr>D2 - 19</vt:lpstr>
      <vt:lpstr>D18 - 14</vt:lpstr>
      <vt:lpstr>“Minimal” minor</vt:lpstr>
      <vt:lpstr>Contributors accounted for by reported stat</vt:lpstr>
      <vt:lpstr>Lab stat vs. SWGDAM modified RMP</vt:lpstr>
      <vt:lpstr>SWGDAM – modified RMP</vt:lpstr>
      <vt:lpstr>Modified Random Match Probability (mRMP)</vt:lpstr>
      <vt:lpstr>SWGDAM – RMP vs. CPI</vt:lpstr>
      <vt:lpstr>Lab stat</vt:lpstr>
      <vt:lpstr>What the lab said</vt:lpstr>
      <vt:lpstr>What the calculations say</vt:lpstr>
      <vt:lpstr>What this means</vt:lpstr>
      <vt:lpstr>Contributors accounted for by reported stat</vt:lpstr>
      <vt:lpstr>What if we allow for locus dropout?</vt:lpstr>
      <vt:lpstr>Contributors NOT accounted for by reported stat</vt:lpstr>
      <vt:lpstr>Contributors NOT accounted for by reported stat</vt:lpstr>
      <vt:lpstr>“modification of” RMP</vt:lpstr>
      <vt:lpstr>“modification of” RMP</vt:lpstr>
      <vt:lpstr>Daubert decision</vt:lpstr>
      <vt:lpstr>Daubert decision</vt:lpstr>
      <vt:lpstr>Daubert decision</vt:lpstr>
      <vt:lpstr>Daubert decision</vt:lpstr>
      <vt:lpstr>References</vt:lpstr>
      <vt:lpstr>Disputed DNA Stats for a Low-level Sample: A Case Study</vt:lpstr>
      <vt:lpstr>Important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Disputed DNA Stats for a Low-level Sample: A Case Study</dc:title>
  <dc:creator>adams.201@wright.edu</dc:creator>
  <cp:lastModifiedBy>adams.201@wright.edu</cp:lastModifiedBy>
  <cp:revision>39</cp:revision>
  <dcterms:created xsi:type="dcterms:W3CDTF">2016-02-24T05:19:58Z</dcterms:created>
  <dcterms:modified xsi:type="dcterms:W3CDTF">2016-02-28T16:14:46Z</dcterms:modified>
</cp:coreProperties>
</file>